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7"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1" d="100"/>
          <a:sy n="91" d="100"/>
        </p:scale>
        <p:origin x="53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B9440B1-A244-4984-B177-FDF6194357EB}" type="datetimeFigureOut">
              <a:rPr lang="en-US" smtClean="0"/>
              <a:t>10/14/2018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06B79F-B36D-494E-86BC-DE7D52540E64}" type="slidenum">
              <a:rPr lang="en-US" smtClean="0"/>
              <a:t>‹#›</a:t>
            </a:fld>
            <a:endParaRPr lang="en-US"/>
          </a:p>
        </p:txBody>
      </p:sp>
    </p:spTree>
    <p:extLst>
      <p:ext uri="{BB962C8B-B14F-4D97-AF65-F5344CB8AC3E}">
        <p14:creationId xmlns:p14="http://schemas.microsoft.com/office/powerpoint/2010/main" val="3129633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9440B1-A244-4984-B177-FDF6194357EB}" type="datetimeFigureOut">
              <a:rPr lang="en-US" smtClean="0"/>
              <a:t>10/14/2018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06B79F-B36D-494E-86BC-DE7D52540E64}" type="slidenum">
              <a:rPr lang="en-US" smtClean="0"/>
              <a:t>‹#›</a:t>
            </a:fld>
            <a:endParaRPr lang="en-US"/>
          </a:p>
        </p:txBody>
      </p:sp>
    </p:spTree>
    <p:extLst>
      <p:ext uri="{BB962C8B-B14F-4D97-AF65-F5344CB8AC3E}">
        <p14:creationId xmlns:p14="http://schemas.microsoft.com/office/powerpoint/2010/main" val="1389600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9440B1-A244-4984-B177-FDF6194357EB}" type="datetimeFigureOut">
              <a:rPr lang="en-US" smtClean="0"/>
              <a:t>10/14/2018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06B79F-B36D-494E-86BC-DE7D52540E64}" type="slidenum">
              <a:rPr lang="en-US" smtClean="0"/>
              <a:t>‹#›</a:t>
            </a:fld>
            <a:endParaRPr lang="en-US"/>
          </a:p>
        </p:txBody>
      </p:sp>
    </p:spTree>
    <p:extLst>
      <p:ext uri="{BB962C8B-B14F-4D97-AF65-F5344CB8AC3E}">
        <p14:creationId xmlns:p14="http://schemas.microsoft.com/office/powerpoint/2010/main" val="3281148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9440B1-A244-4984-B177-FDF6194357EB}" type="datetimeFigureOut">
              <a:rPr lang="en-US" smtClean="0"/>
              <a:t>10/14/2018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06B79F-B36D-494E-86BC-DE7D52540E64}" type="slidenum">
              <a:rPr lang="en-US" smtClean="0"/>
              <a:t>‹#›</a:t>
            </a:fld>
            <a:endParaRPr lang="en-US"/>
          </a:p>
        </p:txBody>
      </p:sp>
    </p:spTree>
    <p:extLst>
      <p:ext uri="{BB962C8B-B14F-4D97-AF65-F5344CB8AC3E}">
        <p14:creationId xmlns:p14="http://schemas.microsoft.com/office/powerpoint/2010/main" val="19962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9440B1-A244-4984-B177-FDF6194357EB}" type="datetimeFigureOut">
              <a:rPr lang="en-US" smtClean="0"/>
              <a:t>10/14/2018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06B79F-B36D-494E-86BC-DE7D52540E64}" type="slidenum">
              <a:rPr lang="en-US" smtClean="0"/>
              <a:t>‹#›</a:t>
            </a:fld>
            <a:endParaRPr lang="en-US"/>
          </a:p>
        </p:txBody>
      </p:sp>
    </p:spTree>
    <p:extLst>
      <p:ext uri="{BB962C8B-B14F-4D97-AF65-F5344CB8AC3E}">
        <p14:creationId xmlns:p14="http://schemas.microsoft.com/office/powerpoint/2010/main" val="1856169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9440B1-A244-4984-B177-FDF6194357EB}" type="datetimeFigureOut">
              <a:rPr lang="en-US" smtClean="0"/>
              <a:t>10/14/2018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06B79F-B36D-494E-86BC-DE7D52540E64}" type="slidenum">
              <a:rPr lang="en-US" smtClean="0"/>
              <a:t>‹#›</a:t>
            </a:fld>
            <a:endParaRPr lang="en-US"/>
          </a:p>
        </p:txBody>
      </p:sp>
    </p:spTree>
    <p:extLst>
      <p:ext uri="{BB962C8B-B14F-4D97-AF65-F5344CB8AC3E}">
        <p14:creationId xmlns:p14="http://schemas.microsoft.com/office/powerpoint/2010/main" val="214613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9440B1-A244-4984-B177-FDF6194357EB}" type="datetimeFigureOut">
              <a:rPr lang="en-US" smtClean="0"/>
              <a:t>10/14/2018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06B79F-B36D-494E-86BC-DE7D52540E64}" type="slidenum">
              <a:rPr lang="en-US" smtClean="0"/>
              <a:t>‹#›</a:t>
            </a:fld>
            <a:endParaRPr lang="en-US"/>
          </a:p>
        </p:txBody>
      </p:sp>
    </p:spTree>
    <p:extLst>
      <p:ext uri="{BB962C8B-B14F-4D97-AF65-F5344CB8AC3E}">
        <p14:creationId xmlns:p14="http://schemas.microsoft.com/office/powerpoint/2010/main" val="1647425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9440B1-A244-4984-B177-FDF6194357EB}" type="datetimeFigureOut">
              <a:rPr lang="en-US" smtClean="0"/>
              <a:t>10/14/2018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06B79F-B36D-494E-86BC-DE7D52540E64}" type="slidenum">
              <a:rPr lang="en-US" smtClean="0"/>
              <a:t>‹#›</a:t>
            </a:fld>
            <a:endParaRPr lang="en-US"/>
          </a:p>
        </p:txBody>
      </p:sp>
    </p:spTree>
    <p:extLst>
      <p:ext uri="{BB962C8B-B14F-4D97-AF65-F5344CB8AC3E}">
        <p14:creationId xmlns:p14="http://schemas.microsoft.com/office/powerpoint/2010/main" val="136201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9440B1-A244-4984-B177-FDF6194357EB}" type="datetimeFigureOut">
              <a:rPr lang="en-US" smtClean="0"/>
              <a:t>10/14/2018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06B79F-B36D-494E-86BC-DE7D52540E64}" type="slidenum">
              <a:rPr lang="en-US" smtClean="0"/>
              <a:t>‹#›</a:t>
            </a:fld>
            <a:endParaRPr lang="en-US"/>
          </a:p>
        </p:txBody>
      </p:sp>
    </p:spTree>
    <p:extLst>
      <p:ext uri="{BB962C8B-B14F-4D97-AF65-F5344CB8AC3E}">
        <p14:creationId xmlns:p14="http://schemas.microsoft.com/office/powerpoint/2010/main" val="3009147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9440B1-A244-4984-B177-FDF6194357EB}" type="datetimeFigureOut">
              <a:rPr lang="en-US" smtClean="0"/>
              <a:t>10/14/2018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06B79F-B36D-494E-86BC-DE7D52540E64}" type="slidenum">
              <a:rPr lang="en-US" smtClean="0"/>
              <a:t>‹#›</a:t>
            </a:fld>
            <a:endParaRPr lang="en-US"/>
          </a:p>
        </p:txBody>
      </p:sp>
    </p:spTree>
    <p:extLst>
      <p:ext uri="{BB962C8B-B14F-4D97-AF65-F5344CB8AC3E}">
        <p14:creationId xmlns:p14="http://schemas.microsoft.com/office/powerpoint/2010/main" val="2406210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9440B1-A244-4984-B177-FDF6194357EB}" type="datetimeFigureOut">
              <a:rPr lang="en-US" smtClean="0"/>
              <a:t>10/14/2018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06B79F-B36D-494E-86BC-DE7D52540E64}" type="slidenum">
              <a:rPr lang="en-US" smtClean="0"/>
              <a:t>‹#›</a:t>
            </a:fld>
            <a:endParaRPr lang="en-US"/>
          </a:p>
        </p:txBody>
      </p:sp>
    </p:spTree>
    <p:extLst>
      <p:ext uri="{BB962C8B-B14F-4D97-AF65-F5344CB8AC3E}">
        <p14:creationId xmlns:p14="http://schemas.microsoft.com/office/powerpoint/2010/main" val="690253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440B1-A244-4984-B177-FDF6194357EB}" type="datetimeFigureOut">
              <a:rPr lang="en-US" smtClean="0"/>
              <a:t>10/14/2018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06B79F-B36D-494E-86BC-DE7D52540E64}" type="slidenum">
              <a:rPr lang="en-US" smtClean="0"/>
              <a:t>‹#›</a:t>
            </a:fld>
            <a:endParaRPr lang="en-US"/>
          </a:p>
        </p:txBody>
      </p:sp>
    </p:spTree>
    <p:extLst>
      <p:ext uri="{BB962C8B-B14F-4D97-AF65-F5344CB8AC3E}">
        <p14:creationId xmlns:p14="http://schemas.microsoft.com/office/powerpoint/2010/main" val="882243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eaver.pepperdine.edu/academics/academic-support/integrity/policies/violationlevels.ht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729"/>
            <a:ext cx="10515600" cy="656823"/>
          </a:xfrm>
        </p:spPr>
        <p:txBody>
          <a:bodyPr>
            <a:noAutofit/>
          </a:bodyPr>
          <a:lstStyle/>
          <a:p>
            <a:pPr algn="ctr"/>
            <a:r>
              <a:rPr lang="en-US" sz="5400" b="1" dirty="0"/>
              <a:t>When to cite—and why</a:t>
            </a:r>
          </a:p>
        </p:txBody>
      </p:sp>
      <p:sp>
        <p:nvSpPr>
          <p:cNvPr id="3" name="Content Placeholder 2"/>
          <p:cNvSpPr>
            <a:spLocks noGrp="1"/>
          </p:cNvSpPr>
          <p:nvPr>
            <p:ph idx="1"/>
          </p:nvPr>
        </p:nvSpPr>
        <p:spPr>
          <a:xfrm>
            <a:off x="941231" y="1194560"/>
            <a:ext cx="10515600" cy="5663440"/>
          </a:xfrm>
        </p:spPr>
        <p:txBody>
          <a:bodyPr vert="horz" lIns="91440" tIns="45720" rIns="91440" bIns="45720" rtlCol="0" anchor="t">
            <a:normAutofit/>
          </a:bodyPr>
          <a:lstStyle/>
          <a:p>
            <a:r>
              <a:rPr lang="en-US" b="1" dirty="0"/>
              <a:t>Often</a:t>
            </a:r>
            <a:r>
              <a:rPr lang="en-US" dirty="0"/>
              <a:t>: </a:t>
            </a:r>
            <a:r>
              <a:rPr lang="en-US" dirty="0" smtClean="0"/>
              <a:t>Cite </a:t>
            </a:r>
            <a:r>
              <a:rPr lang="en-US" dirty="0"/>
              <a:t>least at the end of every paragraph that has information that didn’t come strictly from you!</a:t>
            </a:r>
          </a:p>
          <a:p>
            <a:r>
              <a:rPr lang="en-US" b="1" dirty="0"/>
              <a:t>Quotations:  </a:t>
            </a:r>
            <a:r>
              <a:rPr lang="en-US" dirty="0"/>
              <a:t>Don't use lots of quotations!  I prefer to see paraphrasing, or putting source information into your own words</a:t>
            </a:r>
            <a:r>
              <a:rPr lang="en-US" dirty="0">
                <a:cs typeface="Calibri"/>
              </a:rPr>
              <a:t>.</a:t>
            </a:r>
          </a:p>
          <a:p>
            <a:r>
              <a:rPr lang="en-US" b="1" dirty="0"/>
              <a:t>Paraphrasing</a:t>
            </a:r>
            <a:r>
              <a:rPr lang="en-US" dirty="0"/>
              <a:t>: you must cite when you’ve put information that you’ve read into your own words!</a:t>
            </a:r>
            <a:endParaRPr lang="en-US" b="1" dirty="0"/>
          </a:p>
          <a:p>
            <a:r>
              <a:rPr lang="en-US" b="1" dirty="0"/>
              <a:t>Bottom</a:t>
            </a:r>
            <a:r>
              <a:rPr lang="en-US" dirty="0"/>
              <a:t> line: Citations must be used to show where you got your information from.  No citation?  Then all the information better be coming from your head.  Otherwise, you just stole information from somewhere without citing it.  </a:t>
            </a:r>
            <a:r>
              <a:rPr lang="en-US" b="1" dirty="0"/>
              <a:t>Flagrant misattribution is </a:t>
            </a:r>
            <a:r>
              <a:rPr lang="en-US" b="1" i="1" dirty="0"/>
              <a:t>plagiarism</a:t>
            </a:r>
            <a:r>
              <a:rPr lang="en-US" b="1" dirty="0"/>
              <a:t>, which results in an immediate “F” for the paper!</a:t>
            </a:r>
          </a:p>
          <a:p>
            <a:r>
              <a:rPr lang="en-US" b="1" dirty="0"/>
              <a:t>Questions?  </a:t>
            </a:r>
            <a:r>
              <a:rPr lang="en-US" dirty="0"/>
              <a:t>See </a:t>
            </a:r>
            <a:r>
              <a:rPr lang="en-US" dirty="0">
                <a:hlinkClick r:id="rId2"/>
              </a:rPr>
              <a:t>http://seaver.pepperdine.edu/academics/academic-support/integrity/policies/violationlevels.htm</a:t>
            </a:r>
            <a:r>
              <a:rPr lang="en-US" dirty="0"/>
              <a:t> for answers.</a:t>
            </a:r>
          </a:p>
        </p:txBody>
      </p:sp>
    </p:spTree>
    <p:extLst>
      <p:ext uri="{BB962C8B-B14F-4D97-AF65-F5344CB8AC3E}">
        <p14:creationId xmlns:p14="http://schemas.microsoft.com/office/powerpoint/2010/main" val="179502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6834" y="27659"/>
            <a:ext cx="11310287" cy="732195"/>
          </a:xfrm>
        </p:spPr>
        <p:txBody>
          <a:bodyPr>
            <a:normAutofit/>
          </a:bodyPr>
          <a:lstStyle/>
          <a:p>
            <a:r>
              <a:rPr lang="en-US" sz="3600" b="1" dirty="0"/>
              <a:t>MLA Citations: Footnotes or Endnotes</a:t>
            </a:r>
          </a:p>
        </p:txBody>
      </p:sp>
      <p:sp>
        <p:nvSpPr>
          <p:cNvPr id="3" name="Subtitle 2"/>
          <p:cNvSpPr>
            <a:spLocks noGrp="1"/>
          </p:cNvSpPr>
          <p:nvPr>
            <p:ph type="subTitle" idx="1"/>
          </p:nvPr>
        </p:nvSpPr>
        <p:spPr>
          <a:xfrm>
            <a:off x="1369453" y="669702"/>
            <a:ext cx="9144000" cy="6027312"/>
          </a:xfrm>
        </p:spPr>
        <p:txBody>
          <a:bodyPr vert="horz" lIns="91440" tIns="45720" rIns="91440" bIns="45720" rtlCol="0" anchor="t">
            <a:normAutofit/>
          </a:bodyPr>
          <a:lstStyle/>
          <a:p>
            <a:pPr algn="l"/>
            <a:r>
              <a:rPr lang="en-US" dirty="0"/>
              <a:t>	</a:t>
            </a:r>
            <a:r>
              <a:rPr lang="en-US" sz="1800" b="1" dirty="0"/>
              <a:t>Book—first time cited:</a:t>
            </a:r>
          </a:p>
          <a:p>
            <a:pPr algn="l"/>
            <a:r>
              <a:rPr lang="en-US" sz="800" dirty="0"/>
              <a:t>1</a:t>
            </a:r>
            <a:r>
              <a:rPr lang="en-US" sz="1800" dirty="0"/>
              <a:t> Mary Beth Norton, et al, </a:t>
            </a:r>
            <a:r>
              <a:rPr lang="en-US" sz="1800" i="1" dirty="0"/>
              <a:t>A People and a Nation: A History of the United States, Brief 10</a:t>
            </a:r>
            <a:r>
              <a:rPr lang="en-US" sz="1800" i="1" baseline="30000" dirty="0"/>
              <a:t>th</a:t>
            </a:r>
            <a:r>
              <a:rPr lang="en-US" sz="1800" i="1" dirty="0"/>
              <a:t> Edition </a:t>
            </a:r>
            <a:r>
              <a:rPr lang="en-US" sz="1800" dirty="0"/>
              <a:t>(New York: Cengage Learning, 2015), 94–107. </a:t>
            </a:r>
          </a:p>
          <a:p>
            <a:pPr algn="l"/>
            <a:r>
              <a:rPr lang="en-US" sz="1800" dirty="0"/>
              <a:t>	</a:t>
            </a:r>
            <a:r>
              <a:rPr lang="en-US" sz="1800" b="1" dirty="0"/>
              <a:t>Subsequent cites:</a:t>
            </a:r>
          </a:p>
          <a:p>
            <a:pPr algn="l"/>
            <a:r>
              <a:rPr lang="en-US" sz="900" dirty="0"/>
              <a:t>2</a:t>
            </a:r>
            <a:r>
              <a:rPr lang="en-US" sz="1800" dirty="0"/>
              <a:t> </a:t>
            </a:r>
            <a:r>
              <a:rPr lang="en-US" sz="1800" i="1" dirty="0"/>
              <a:t>A People and a Nation, 88</a:t>
            </a:r>
            <a:r>
              <a:rPr lang="en-US" sz="1800" dirty="0"/>
              <a:t>.</a:t>
            </a:r>
          </a:p>
          <a:p>
            <a:pPr algn="l"/>
            <a:r>
              <a:rPr lang="en-US" sz="1800" dirty="0"/>
              <a:t>	</a:t>
            </a:r>
            <a:r>
              <a:rPr lang="en-US" sz="1800" b="1" dirty="0"/>
              <a:t>Document—first time cited:</a:t>
            </a:r>
          </a:p>
          <a:p>
            <a:pPr algn="l"/>
            <a:r>
              <a:rPr lang="en-US" sz="1000" dirty="0"/>
              <a:t>3</a:t>
            </a:r>
            <a:r>
              <a:rPr lang="en-US" sz="1800" dirty="0"/>
              <a:t> “Transcript of Missouri Compromise, 1820” 2.</a:t>
            </a:r>
          </a:p>
          <a:p>
            <a:pPr algn="l"/>
            <a:r>
              <a:rPr lang="en-US" sz="1800" dirty="0"/>
              <a:t>	</a:t>
            </a:r>
            <a:r>
              <a:rPr lang="en-US" sz="1800" b="1" dirty="0"/>
              <a:t>Subsequent cites:</a:t>
            </a:r>
          </a:p>
          <a:p>
            <a:pPr algn="l"/>
            <a:r>
              <a:rPr lang="en-US" sz="1000" dirty="0"/>
              <a:t>4</a:t>
            </a:r>
            <a:r>
              <a:rPr lang="en-US" sz="1800" dirty="0"/>
              <a:t> “Missouri Compromise” 1.</a:t>
            </a:r>
          </a:p>
          <a:p>
            <a:pPr algn="l"/>
            <a:endParaRPr lang="en-US" sz="1800" dirty="0"/>
          </a:p>
          <a:p>
            <a:pPr algn="l"/>
            <a:r>
              <a:rPr lang="en-US" sz="1800" dirty="0"/>
              <a:t>	</a:t>
            </a:r>
            <a:r>
              <a:rPr lang="en-US" sz="1800" b="1" dirty="0"/>
              <a:t>Lecture—first time cited:</a:t>
            </a:r>
          </a:p>
          <a:p>
            <a:pPr algn="l"/>
            <a:r>
              <a:rPr lang="en-US" sz="1000" dirty="0"/>
              <a:t>5</a:t>
            </a:r>
            <a:r>
              <a:rPr lang="en-US" sz="1800" dirty="0"/>
              <a:t> Dr. Tanya Hart, lecture.  September 11, 2018.</a:t>
            </a:r>
            <a:endParaRPr lang="en-US" sz="1800" dirty="0">
              <a:cs typeface="Calibri"/>
            </a:endParaRPr>
          </a:p>
          <a:p>
            <a:pPr algn="l"/>
            <a:r>
              <a:rPr lang="en-US" sz="1800" dirty="0"/>
              <a:t>	</a:t>
            </a:r>
            <a:r>
              <a:rPr lang="en-US" sz="1800" b="1" dirty="0"/>
              <a:t>Subsequent cites:</a:t>
            </a:r>
          </a:p>
          <a:p>
            <a:pPr algn="l"/>
            <a:r>
              <a:rPr lang="en-US" sz="1000" dirty="0"/>
              <a:t>6</a:t>
            </a:r>
            <a:r>
              <a:rPr lang="en-US" sz="1800" dirty="0"/>
              <a:t> Hart lecture, September 11, 2018.</a:t>
            </a:r>
            <a:endParaRPr lang="en-US" sz="1800" dirty="0">
              <a:cs typeface="Calibri"/>
            </a:endParaRPr>
          </a:p>
          <a:p>
            <a:pPr algn="l"/>
            <a:r>
              <a:rPr lang="en-US" sz="1800" b="1" dirty="0"/>
              <a:t>	URL citation:</a:t>
            </a:r>
          </a:p>
          <a:p>
            <a:pPr algn="l"/>
            <a:r>
              <a:rPr lang="en-US" sz="1000" dirty="0"/>
              <a:t>7</a:t>
            </a:r>
            <a:r>
              <a:rPr lang="en-US" sz="1800" dirty="0"/>
              <a:t> https://owl.english.purdue.edu/owl/resource/747/01/</a:t>
            </a:r>
          </a:p>
          <a:p>
            <a:pPr algn="l"/>
            <a:endParaRPr lang="en-US" dirty="0"/>
          </a:p>
        </p:txBody>
      </p:sp>
    </p:spTree>
    <p:extLst>
      <p:ext uri="{BB962C8B-B14F-4D97-AF65-F5344CB8AC3E}">
        <p14:creationId xmlns:p14="http://schemas.microsoft.com/office/powerpoint/2010/main" val="669729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331" y="-296213"/>
            <a:ext cx="12136283" cy="1030310"/>
          </a:xfrm>
        </p:spPr>
        <p:txBody>
          <a:bodyPr/>
          <a:lstStyle/>
          <a:p>
            <a:pPr algn="ctr"/>
            <a:r>
              <a:rPr lang="en-US" b="1" dirty="0"/>
              <a:t>APA (author-date)  Citations: In Text</a:t>
            </a:r>
          </a:p>
        </p:txBody>
      </p:sp>
      <p:sp>
        <p:nvSpPr>
          <p:cNvPr id="3" name="Content Placeholder 2"/>
          <p:cNvSpPr>
            <a:spLocks noGrp="1"/>
          </p:cNvSpPr>
          <p:nvPr>
            <p:ph idx="1"/>
          </p:nvPr>
        </p:nvSpPr>
        <p:spPr>
          <a:xfrm>
            <a:off x="502276" y="769558"/>
            <a:ext cx="10941676" cy="5721393"/>
          </a:xfrm>
        </p:spPr>
        <p:txBody>
          <a:bodyPr>
            <a:normAutofit fontScale="85000" lnSpcReduction="20000"/>
          </a:bodyPr>
          <a:lstStyle/>
          <a:p>
            <a:pPr marL="0" indent="0">
              <a:buNone/>
            </a:pPr>
            <a:r>
              <a:rPr lang="en-US" b="1" dirty="0"/>
              <a:t>	Book: first time cited:</a:t>
            </a:r>
          </a:p>
          <a:p>
            <a:pPr marL="0" indent="0">
              <a:buNone/>
            </a:pPr>
            <a:r>
              <a:rPr lang="en-US" dirty="0"/>
              <a:t>(Norton, et al, </a:t>
            </a:r>
            <a:r>
              <a:rPr lang="en-US" i="1" dirty="0">
                <a:effectLst/>
              </a:rPr>
              <a:t>A People and a Nation: A History of the United States, Brief 10th Edition, </a:t>
            </a:r>
            <a:r>
              <a:rPr lang="en-US" dirty="0">
                <a:effectLst/>
              </a:rPr>
              <a:t>103)</a:t>
            </a:r>
          </a:p>
          <a:p>
            <a:pPr marL="0" indent="0">
              <a:buNone/>
            </a:pPr>
            <a:r>
              <a:rPr lang="en-US" dirty="0"/>
              <a:t>	</a:t>
            </a:r>
            <a:r>
              <a:rPr lang="en-US" b="1" dirty="0"/>
              <a:t>Subsequent cites:</a:t>
            </a:r>
          </a:p>
          <a:p>
            <a:pPr marL="0" indent="0">
              <a:buNone/>
            </a:pPr>
            <a:r>
              <a:rPr lang="en-US" dirty="0"/>
              <a:t>(Norton, </a:t>
            </a:r>
            <a:r>
              <a:rPr lang="en-US" i="1" dirty="0"/>
              <a:t>A People and a Nation</a:t>
            </a:r>
            <a:r>
              <a:rPr lang="en-US" dirty="0"/>
              <a:t>, 105)</a:t>
            </a:r>
          </a:p>
          <a:p>
            <a:pPr marL="0" indent="0">
              <a:buNone/>
            </a:pPr>
            <a:endParaRPr lang="en-US" dirty="0"/>
          </a:p>
          <a:p>
            <a:pPr marL="0" indent="0">
              <a:buNone/>
            </a:pPr>
            <a:r>
              <a:rPr lang="en-US" dirty="0"/>
              <a:t>	</a:t>
            </a:r>
            <a:r>
              <a:rPr lang="en-US" b="1" dirty="0"/>
              <a:t>Article: first and subsequent citations:</a:t>
            </a:r>
          </a:p>
          <a:p>
            <a:pPr marL="0" indent="0">
              <a:buNone/>
            </a:pPr>
            <a:r>
              <a:rPr lang="en-US" dirty="0"/>
              <a:t>(Ira Berlin, “From Creole to African: Atlantic Creoles and the Origins of African- American Society in Mainland North America,” 253)</a:t>
            </a:r>
          </a:p>
          <a:p>
            <a:pPr marL="0" indent="0">
              <a:buNone/>
            </a:pPr>
            <a:endParaRPr lang="en-US" dirty="0"/>
          </a:p>
          <a:p>
            <a:pPr marL="0" indent="0">
              <a:buNone/>
            </a:pPr>
            <a:r>
              <a:rPr lang="en-US" dirty="0"/>
              <a:t>	</a:t>
            </a:r>
            <a:r>
              <a:rPr lang="en-US" b="1" dirty="0"/>
              <a:t>Document citations:</a:t>
            </a:r>
          </a:p>
          <a:p>
            <a:pPr marL="0" indent="0">
              <a:buNone/>
            </a:pPr>
            <a:r>
              <a:rPr lang="en-US" dirty="0"/>
              <a:t>(British cartoon, 1780)</a:t>
            </a:r>
          </a:p>
          <a:p>
            <a:pPr marL="0" indent="0">
              <a:buNone/>
            </a:pPr>
            <a:endParaRPr lang="en-US" dirty="0"/>
          </a:p>
          <a:p>
            <a:pPr marL="0" indent="0">
              <a:buNone/>
            </a:pPr>
            <a:r>
              <a:rPr lang="en-US" dirty="0"/>
              <a:t>	</a:t>
            </a:r>
            <a:r>
              <a:rPr lang="en-US" b="1" dirty="0"/>
              <a:t>URL citations:</a:t>
            </a:r>
          </a:p>
          <a:p>
            <a:pPr marL="0" indent="0">
              <a:buNone/>
            </a:pPr>
            <a:r>
              <a:rPr lang="en-US" dirty="0"/>
              <a:t>(https://owl.english.purdue.edu/owl/resource/560/02/)</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358176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0"/>
            <a:ext cx="10515600" cy="631065"/>
          </a:xfrm>
        </p:spPr>
        <p:txBody>
          <a:bodyPr>
            <a:normAutofit fontScale="90000"/>
          </a:bodyPr>
          <a:lstStyle/>
          <a:p>
            <a:pPr algn="ctr"/>
            <a:r>
              <a:rPr lang="en-US" b="1" dirty="0"/>
              <a:t>HIST 204 Grading Rubric</a:t>
            </a:r>
          </a:p>
        </p:txBody>
      </p:sp>
      <p:pic>
        <p:nvPicPr>
          <p:cNvPr id="4" name="Content Placeholder 3"/>
          <p:cNvPicPr>
            <a:picLocks noGrp="1" noChangeAspect="1"/>
          </p:cNvPicPr>
          <p:nvPr>
            <p:ph idx="1"/>
          </p:nvPr>
        </p:nvPicPr>
        <p:blipFill>
          <a:blip r:embed="rId2"/>
          <a:stretch>
            <a:fillRect/>
          </a:stretch>
        </p:blipFill>
        <p:spPr>
          <a:xfrm>
            <a:off x="579549" y="478056"/>
            <a:ext cx="10774250" cy="6379944"/>
          </a:xfrm>
          <a:prstGeom prst="rect">
            <a:avLst/>
          </a:prstGeom>
        </p:spPr>
      </p:pic>
    </p:spTree>
    <p:extLst>
      <p:ext uri="{BB962C8B-B14F-4D97-AF65-F5344CB8AC3E}">
        <p14:creationId xmlns:p14="http://schemas.microsoft.com/office/powerpoint/2010/main" val="4262344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31065" y="-38636"/>
            <a:ext cx="10534918" cy="6573670"/>
          </a:xfrm>
          <a:prstGeom prst="rect">
            <a:avLst/>
          </a:prstGeom>
        </p:spPr>
      </p:pic>
    </p:spTree>
    <p:extLst>
      <p:ext uri="{BB962C8B-B14F-4D97-AF65-F5344CB8AC3E}">
        <p14:creationId xmlns:p14="http://schemas.microsoft.com/office/powerpoint/2010/main" val="3667211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44</Words>
  <Application>Microsoft Office PowerPoint</Application>
  <PresentationFormat>Widescreen</PresentationFormat>
  <Paragraphs>37</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When to cite—and why</vt:lpstr>
      <vt:lpstr>MLA Citations: Footnotes or Endnotes</vt:lpstr>
      <vt:lpstr>APA (author-date)  Citations: In Text</vt:lpstr>
      <vt:lpstr>HIST 204 Grading Rubric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MLA Citations: Endnotes</dc:title>
  <dc:creator>Tanya Hart</dc:creator>
  <cp:lastModifiedBy>Hart, Tanya</cp:lastModifiedBy>
  <cp:revision>21</cp:revision>
  <dcterms:created xsi:type="dcterms:W3CDTF">2015-02-17T08:34:34Z</dcterms:created>
  <dcterms:modified xsi:type="dcterms:W3CDTF">2018-10-14T22:30:07Z</dcterms:modified>
</cp:coreProperties>
</file>